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notesMasterIdLst>
    <p:notesMasterId r:id="rId15"/>
  </p:notesMasterIdLst>
  <p:sldIdLst>
    <p:sldId id="276" r:id="rId2"/>
    <p:sldId id="278" r:id="rId3"/>
    <p:sldId id="271" r:id="rId4"/>
    <p:sldId id="275" r:id="rId5"/>
    <p:sldId id="259" r:id="rId6"/>
    <p:sldId id="270" r:id="rId7"/>
    <p:sldId id="262" r:id="rId8"/>
    <p:sldId id="263" r:id="rId9"/>
    <p:sldId id="264" r:id="rId10"/>
    <p:sldId id="265" r:id="rId11"/>
    <p:sldId id="267" r:id="rId12"/>
    <p:sldId id="266" r:id="rId13"/>
    <p:sldId id="268" r:id="rId14"/>
  </p:sldIdLst>
  <p:sldSz cx="6858000" cy="9144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5cEL7cAI7RiFVxh9+ELDWQ==" hashData="Qy4taOQ9Bc3Q5YGXXYHXQNoDXUucsszxL5ukrJJD7rMkSMpCJZm9yyavCepBmyXjWODYdKFJpZjI+8HvG7WGyQ=="/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>
      <p:cViewPr varScale="1">
        <p:scale>
          <a:sx n="58" d="100"/>
          <a:sy n="58" d="100"/>
        </p:scale>
        <p:origin x="2787" y="41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95" d="100"/>
          <a:sy n="95" d="100"/>
        </p:scale>
        <p:origin x="553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172" y="0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D3E3FD38-E6C1-4DB4-82BA-CB5E199EB2D3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28863" y="1162050"/>
            <a:ext cx="23526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61" y="4474033"/>
            <a:ext cx="5607679" cy="3660718"/>
          </a:xfrm>
          <a:prstGeom prst="rect">
            <a:avLst/>
          </a:prstGeom>
        </p:spPr>
        <p:txBody>
          <a:bodyPr vert="horz" lIns="92117" tIns="46058" rIns="92117" bIns="4605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822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172" y="8829822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2E26D07E-C56B-46A2-A4F3-ADEA8B68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72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59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14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77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61" y="4474033"/>
            <a:ext cx="5607679" cy="4545936"/>
          </a:xfrm>
        </p:spPr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02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61" y="4474033"/>
            <a:ext cx="5607679" cy="48223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30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61" y="4474032"/>
            <a:ext cx="5607679" cy="4355790"/>
          </a:xfrm>
        </p:spPr>
        <p:txBody>
          <a:bodyPr/>
          <a:lstStyle/>
          <a:p>
            <a:pPr lvl="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94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39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61" y="4474032"/>
            <a:ext cx="5607679" cy="38317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83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30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31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90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74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0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06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7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94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1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6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0253F-CCBE-4DFF-A5C0-D84F08940F76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329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\\admfile.corp.mohican.com\admusers\jolene.bowman\Jolene\Boarding%20School\NIEA%20Presentation\01%20Track%201.wma" TargetMode="External"/><Relationship Id="rId1" Type="http://schemas.microsoft.com/office/2007/relationships/media" Target="file:///\\admfile.corp.mohican.com\admusers\jolene.bowman\Jolene\Boarding%20School\NIEA%20Presentation\01%20Track%201.wma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Jolene.Bowman@Mohican-nsn.gov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5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3.m4a"/><Relationship Id="rId7" Type="http://schemas.openxmlformats.org/officeDocument/2006/relationships/image" Target="../media/image4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7.png"/><Relationship Id="rId4" Type="http://schemas.openxmlformats.org/officeDocument/2006/relationships/audio" Target="../media/media3.m4a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8.m4a"/><Relationship Id="rId13" Type="http://schemas.openxmlformats.org/officeDocument/2006/relationships/image" Target="../media/image7.png"/><Relationship Id="rId3" Type="http://schemas.microsoft.com/office/2007/relationships/media" Target="../media/media5.MP3"/><Relationship Id="rId7" Type="http://schemas.openxmlformats.org/officeDocument/2006/relationships/audio" Target="../media/media7.m4a"/><Relationship Id="rId12" Type="http://schemas.openxmlformats.org/officeDocument/2006/relationships/image" Target="../media/image8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media" Target="../media/media7.m4a"/><Relationship Id="rId11" Type="http://schemas.openxmlformats.org/officeDocument/2006/relationships/notesSlide" Target="../notesSlides/notesSlide2.xml"/><Relationship Id="rId5" Type="http://schemas.openxmlformats.org/officeDocument/2006/relationships/audio" Target="../media/media6.m4a"/><Relationship Id="rId10" Type="http://schemas.openxmlformats.org/officeDocument/2006/relationships/slideLayout" Target="../slideLayouts/slideLayout4.xml"/><Relationship Id="rId4" Type="http://schemas.microsoft.com/office/2007/relationships/media" Target="../media/media6.m4a"/><Relationship Id="rId9" Type="http://schemas.openxmlformats.org/officeDocument/2006/relationships/audio" Target="../media/media8.m4a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0" cy="9143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488" y="443132"/>
            <a:ext cx="5915025" cy="8257733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outdoor, grass, wood, small&#10;&#10;Description automatically generated">
            <a:extLst>
              <a:ext uri="{FF2B5EF4-FFF2-40B4-BE49-F238E27FC236}">
                <a16:creationId xmlns:a16="http://schemas.microsoft.com/office/drawing/2014/main" id="{A1C99633-2BCF-4C4B-89DF-429B0DDDA3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9" r="1" b="1"/>
          <a:stretch/>
        </p:blipFill>
        <p:spPr>
          <a:xfrm>
            <a:off x="674736" y="593968"/>
            <a:ext cx="5584264" cy="7956060"/>
          </a:xfrm>
          <a:prstGeom prst="rect">
            <a:avLst/>
          </a:prstGeom>
        </p:spPr>
      </p:pic>
      <p:pic>
        <p:nvPicPr>
          <p:cNvPr id="9" name="01 Track 1.wma">
            <a:hlinkClick r:id="" action="ppaction://media"/>
            <a:extLst>
              <a:ext uri="{FF2B5EF4-FFF2-40B4-BE49-F238E27FC236}">
                <a16:creationId xmlns:a16="http://schemas.microsoft.com/office/drawing/2014/main" id="{3F475CB6-63B1-4040-BE03-F0A34E17119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09208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91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Implications for </a:t>
            </a:r>
            <a:b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</a:br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College Practice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Services </a:t>
            </a:r>
          </a:p>
          <a:p>
            <a:pPr lvl="1">
              <a:lnSpc>
                <a:spcPct val="15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Indian staff and faculty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Equal voice and/or vote 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Provides a sense of place</a:t>
            </a:r>
          </a:p>
          <a:p>
            <a:pPr lvl="1">
              <a:lnSpc>
                <a:spcPct val="20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Networking and building relationships</a:t>
            </a:r>
          </a:p>
          <a:p>
            <a:pPr lvl="1">
              <a:lnSpc>
                <a:spcPct val="20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Academic support</a:t>
            </a:r>
          </a:p>
        </p:txBody>
      </p:sp>
      <p:pic>
        <p:nvPicPr>
          <p:cNvPr id="4" name="Picture 3" descr="MinnCANNativeAmericanReportThum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8134"/>
            <a:ext cx="6858000" cy="193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de 8">
            <a:hlinkClick r:id="" action="ppaction://media"/>
            <a:extLst>
              <a:ext uri="{FF2B5EF4-FFF2-40B4-BE49-F238E27FC236}">
                <a16:creationId xmlns:a16="http://schemas.microsoft.com/office/drawing/2014/main" id="{139F1124-F98B-4A29-8025-B171244B5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000"/>
    </mc:Choice>
    <mc:Fallback xmlns="">
      <p:transition spd="slow" advClick="0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1981200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Implications for </a:t>
            </a:r>
            <a:b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</a:br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Indigenous Nation Building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8" y="1981200"/>
            <a:ext cx="5915025" cy="6254751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their own story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 and Language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equals dividend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 relationships with academia</a:t>
            </a:r>
          </a:p>
        </p:txBody>
      </p:sp>
      <p:pic>
        <p:nvPicPr>
          <p:cNvPr id="4" name="Picture 3" descr="MinnCANNativeAmericanReportThum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8134"/>
            <a:ext cx="6858000" cy="193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de 9">
            <a:hlinkClick r:id="" action="ppaction://media"/>
            <a:extLst>
              <a:ext uri="{FF2B5EF4-FFF2-40B4-BE49-F238E27FC236}">
                <a16:creationId xmlns:a16="http://schemas.microsoft.com/office/drawing/2014/main" id="{2998825F-BFD7-4339-8FD5-1817B7EBD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3732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000"/>
    </mc:Choice>
    <mc:Fallback xmlns="">
      <p:transition spd="slow" advClick="0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418165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What are the next steps?</a:t>
            </a:r>
            <a:endParaRPr lang="en-US" b="1" dirty="0"/>
          </a:p>
        </p:txBody>
      </p:sp>
      <p:pic>
        <p:nvPicPr>
          <p:cNvPr id="4" name="Picture 8" descr="3311136_orig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05001"/>
            <a:ext cx="6858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10">
            <a:hlinkClick r:id="" action="ppaction://media"/>
            <a:extLst>
              <a:ext uri="{FF2B5EF4-FFF2-40B4-BE49-F238E27FC236}">
                <a16:creationId xmlns:a16="http://schemas.microsoft.com/office/drawing/2014/main" id="{9AF8EB4B-668F-45EF-85DC-2DD9F4323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8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4000"/>
    </mc:Choice>
    <mc:Fallback xmlns="">
      <p:transition spd="slow" advClick="0" advTm="9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486837"/>
            <a:ext cx="5915025" cy="65616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4" name="Picture 3" descr="MinnCANNativeAmericanReportThum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7600"/>
            <a:ext cx="685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C395941-4DDF-427B-B107-6D07366FC2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1143001"/>
            <a:ext cx="2438401" cy="313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EA0426-534C-462F-B9AC-CA269B70C6BE}"/>
              </a:ext>
            </a:extLst>
          </p:cNvPr>
          <p:cNvSpPr/>
          <p:nvPr/>
        </p:nvSpPr>
        <p:spPr>
          <a:xfrm>
            <a:off x="0" y="4485092"/>
            <a:ext cx="6858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Jolene Bowman, Ph.D.</a:t>
            </a:r>
          </a:p>
          <a:p>
            <a:pPr algn="ctr"/>
            <a:r>
              <a:rPr lang="en-US" altLang="en-U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Director of Education and Career Services</a:t>
            </a:r>
          </a:p>
          <a:p>
            <a:pPr algn="ctr"/>
            <a:r>
              <a:rPr lang="en-US" altLang="en-US" dirty="0">
                <a:latin typeface="Comic Sans MS" panose="030F0702030302020204" pitchFamily="66" charset="0"/>
                <a:cs typeface="Arial" panose="020B0604020202020204" pitchFamily="34" charset="0"/>
                <a:hlinkClick r:id="rId7"/>
              </a:rPr>
              <a:t>Jolene.Bowman@Mohican-nsn.gov</a:t>
            </a:r>
            <a:endParaRPr lang="en-US" altLang="en-US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altLang="en-U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Direct:  715-793-4060</a:t>
            </a:r>
          </a:p>
          <a:p>
            <a:pPr algn="ctr"/>
            <a:r>
              <a:rPr lang="en-US" altLang="en-U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Cell:  715-851-3734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AD9B570-FB3B-4212-81AF-C1416785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367" y="6135879"/>
            <a:ext cx="121126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de 11">
            <a:hlinkClick r:id="" action="ppaction://media"/>
            <a:extLst>
              <a:ext uri="{FF2B5EF4-FFF2-40B4-BE49-F238E27FC236}">
                <a16:creationId xmlns:a16="http://schemas.microsoft.com/office/drawing/2014/main" id="{EE90328E-F67B-45C8-A4C7-80E9F5B84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24198" y="4127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that is sitting in front of a building&#10;&#10;Description automatically generated">
            <a:extLst>
              <a:ext uri="{FF2B5EF4-FFF2-40B4-BE49-F238E27FC236}">
                <a16:creationId xmlns:a16="http://schemas.microsoft.com/office/drawing/2014/main" id="{BAEF79F3-5D56-4E31-95DD-38CA3411E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7"/>
          <a:stretch/>
        </p:blipFill>
        <p:spPr>
          <a:xfrm>
            <a:off x="20" y="10"/>
            <a:ext cx="6857980" cy="9143990"/>
          </a:xfrm>
          <a:prstGeom prst="rect">
            <a:avLst/>
          </a:prstGeom>
        </p:spPr>
      </p:pic>
      <p:sp>
        <p:nvSpPr>
          <p:cNvPr id="11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39" y="0"/>
            <a:ext cx="3105348" cy="2737338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D7210-B4CB-431D-B6EF-8A9681BD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27" y="101387"/>
            <a:ext cx="2688343" cy="203835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b="1">
                <a:solidFill>
                  <a:schemeClr val="bg1"/>
                </a:solidFill>
              </a:rPr>
              <a:t>Native </a:t>
            </a:r>
            <a:br>
              <a:rPr lang="en-US" sz="3300" b="1">
                <a:solidFill>
                  <a:schemeClr val="bg1"/>
                </a:solidFill>
              </a:rPr>
            </a:br>
            <a:r>
              <a:rPr lang="en-US" sz="3300" b="1">
                <a:solidFill>
                  <a:schemeClr val="bg1"/>
                </a:solidFill>
              </a:rPr>
              <a:t>Higher Education </a:t>
            </a:r>
            <a:br>
              <a:rPr lang="en-US" sz="3300" b="1">
                <a:solidFill>
                  <a:schemeClr val="bg1"/>
                </a:solidFill>
              </a:rPr>
            </a:br>
            <a:r>
              <a:rPr lang="en-US" sz="3300" b="1">
                <a:solidFill>
                  <a:schemeClr val="bg1"/>
                </a:solidFill>
              </a:rPr>
              <a:t>Pathways</a:t>
            </a:r>
            <a:endParaRPr lang="en-US" sz="3300">
              <a:solidFill>
                <a:schemeClr val="bg1"/>
              </a:solidFill>
            </a:endParaRPr>
          </a:p>
        </p:txBody>
      </p:sp>
      <p:pic>
        <p:nvPicPr>
          <p:cNvPr id="9" name="Slide 1">
            <a:hlinkClick r:id="" action="ppaction://media"/>
            <a:extLst>
              <a:ext uri="{FF2B5EF4-FFF2-40B4-BE49-F238E27FC236}">
                <a16:creationId xmlns:a16="http://schemas.microsoft.com/office/drawing/2014/main" id="{4BC8C390-7353-4838-A36F-172EEDA04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9369" y="4010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56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id="{48E45032-3B51-4BBC-A235-C5F6FCBBDF1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867052"/>
            <a:ext cx="3157538" cy="4621771"/>
          </a:xfrm>
          <a:solidFill>
            <a:srgbClr val="FFE699"/>
          </a:solidFill>
        </p:spPr>
      </p:pic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6205C02A-65CF-438D-B87F-BFF6BF7D7A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99" y="1867051"/>
            <a:ext cx="3157537" cy="4621771"/>
          </a:xfr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F158F1-96E9-4162-BD8C-609B08886038}"/>
              </a:ext>
            </a:extLst>
          </p:cNvPr>
          <p:cNvSpPr txBox="1"/>
          <p:nvPr/>
        </p:nvSpPr>
        <p:spPr>
          <a:xfrm>
            <a:off x="4101918" y="1116964"/>
            <a:ext cx="2320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Jolene and Mom</a:t>
            </a:r>
          </a:p>
        </p:txBody>
      </p:sp>
      <p:pic>
        <p:nvPicPr>
          <p:cNvPr id="13" name="Content Placeholder 5" descr="image001.png">
            <a:extLst>
              <a:ext uri="{FF2B5EF4-FFF2-40B4-BE49-F238E27FC236}">
                <a16:creationId xmlns:a16="http://schemas.microsoft.com/office/drawing/2014/main" id="{B4F5A697-E1A5-4CF3-AF97-F43FF1E28B0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7376582"/>
            <a:ext cx="1338262" cy="1767418"/>
          </a:xfrm>
          <a:prstGeom prst="rect">
            <a:avLst/>
          </a:prstGeom>
        </p:spPr>
      </p:pic>
      <p:pic>
        <p:nvPicPr>
          <p:cNvPr id="14" name="Content Placeholder 5" descr="image001.png">
            <a:extLst>
              <a:ext uri="{FF2B5EF4-FFF2-40B4-BE49-F238E27FC236}">
                <a16:creationId xmlns:a16="http://schemas.microsoft.com/office/drawing/2014/main" id="{6620D391-7B54-459B-AC72-0A6485F9AA0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32603" y="7347339"/>
            <a:ext cx="1338262" cy="1767418"/>
          </a:xfrm>
          <a:prstGeom prst="rect">
            <a:avLst/>
          </a:prstGeom>
        </p:spPr>
      </p:pic>
      <p:pic>
        <p:nvPicPr>
          <p:cNvPr id="15" name="Picture 14" descr="MinnCANNativeAmericanReportThumb.png">
            <a:extLst>
              <a:ext uri="{FF2B5EF4-FFF2-40B4-BE49-F238E27FC236}">
                <a16:creationId xmlns:a16="http://schemas.microsoft.com/office/drawing/2014/main" id="{5CB1C156-50A7-4379-BC10-F966293721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347338"/>
            <a:ext cx="4194341" cy="179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0B7C2D62-1EDD-4E94-B674-3BCD132BE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78499" y="3867988"/>
            <a:ext cx="609600" cy="609600"/>
          </a:xfrm>
          <a:prstGeom prst="rect">
            <a:avLst/>
          </a:prstGeom>
        </p:spPr>
      </p:pic>
      <p:pic>
        <p:nvPicPr>
          <p:cNvPr id="3" name="Slide 2.1">
            <a:hlinkClick r:id="" action="ppaction://media"/>
            <a:extLst>
              <a:ext uri="{FF2B5EF4-FFF2-40B4-BE49-F238E27FC236}">
                <a16:creationId xmlns:a16="http://schemas.microsoft.com/office/drawing/2014/main" id="{4CA1BA69-F23D-4779-B0D4-B53E8A6004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78499" y="3846966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54120E-9F18-4529-BEA9-2E1CC50B9CD3}"/>
              </a:ext>
            </a:extLst>
          </p:cNvPr>
          <p:cNvSpPr/>
          <p:nvPr/>
        </p:nvSpPr>
        <p:spPr>
          <a:xfrm>
            <a:off x="-114299" y="1055410"/>
            <a:ext cx="3690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dirty="0"/>
              <a:t>Clarence and Leona (Burr) Bowman</a:t>
            </a:r>
          </a:p>
          <a:p>
            <a:pPr algn="ctr"/>
            <a:r>
              <a:rPr lang="en-US" altLang="en-US" sz="1400" dirty="0"/>
              <a:t>Jolene’s Maternal Grandparents</a:t>
            </a:r>
          </a:p>
        </p:txBody>
      </p:sp>
    </p:spTree>
    <p:extLst>
      <p:ext uri="{BB962C8B-B14F-4D97-AF65-F5344CB8AC3E}">
        <p14:creationId xmlns:p14="http://schemas.microsoft.com/office/powerpoint/2010/main" val="389372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5000"/>
    </mc:Choice>
    <mc:Fallback xmlns="">
      <p:transition spd="slow" advClick="0" advTm="9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2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The Colonial Period</a:t>
            </a:r>
            <a:endParaRPr lang="en-US" altLang="en-US" b="1" dirty="0">
              <a:latin typeface="Papyrus" panose="03070502060502030205" pitchFamily="66" charset="0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8400"/>
            <a:ext cx="2914650" cy="476973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Carney, M. C.  (1999).  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Native American higher education in the United States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New Brunswick, NJ:  Transaction Publishers (pg. 30).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12"/>
          <a:srcRect/>
          <a:stretch>
            <a:fillRect/>
          </a:stretch>
        </p:blipFill>
        <p:spPr>
          <a:xfrm>
            <a:off x="4271963" y="2925984"/>
            <a:ext cx="2114550" cy="3200400"/>
          </a:xfrm>
          <a:ln cap="flat" algn="ctr"/>
          <a:effectLst>
            <a:outerShdw dist="45791" dir="3378596" algn="ctr" rotWithShape="0">
              <a:srgbClr val="4D4D4D">
                <a:alpha val="80000"/>
              </a:srgbClr>
            </a:outerShdw>
          </a:effectLst>
        </p:spPr>
      </p:pic>
      <p:pic>
        <p:nvPicPr>
          <p:cNvPr id="5" name="Picture 3" descr="MinnCANNativeAmericanReportThumb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8134"/>
            <a:ext cx="685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0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24200" y="4280787"/>
            <a:ext cx="609600" cy="609600"/>
          </a:xfrm>
          <a:prstGeom prst="rect">
            <a:avLst/>
          </a:prstGeom>
        </p:spPr>
      </p:pic>
      <p:pic>
        <p:nvPicPr>
          <p:cNvPr id="3" name="10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6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24200" y="4282516"/>
            <a:ext cx="609600" cy="609600"/>
          </a:xfrm>
          <a:prstGeom prst="rect">
            <a:avLst/>
          </a:prstGeom>
        </p:spPr>
      </p:pic>
      <p:pic>
        <p:nvPicPr>
          <p:cNvPr id="4" name="Slide 4.1">
            <a:hlinkClick r:id="" action="ppaction://media"/>
            <a:extLst>
              <a:ext uri="{FF2B5EF4-FFF2-40B4-BE49-F238E27FC236}">
                <a16:creationId xmlns:a16="http://schemas.microsoft.com/office/drawing/2014/main" id="{2EBFE467-165A-4B5C-B84A-68747E7DCA0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24200" y="4267200"/>
            <a:ext cx="609600" cy="609600"/>
          </a:xfrm>
          <a:prstGeom prst="rect">
            <a:avLst/>
          </a:prstGeom>
        </p:spPr>
      </p:pic>
      <p:pic>
        <p:nvPicPr>
          <p:cNvPr id="6" name="Slide 4.4">
            <a:hlinkClick r:id="" action="ppaction://media"/>
            <a:extLst>
              <a:ext uri="{FF2B5EF4-FFF2-40B4-BE49-F238E27FC236}">
                <a16:creationId xmlns:a16="http://schemas.microsoft.com/office/drawing/2014/main" id="{B4403158-9D88-4CDF-A223-DD94A4FF18C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88482" y="4221384"/>
            <a:ext cx="609600" cy="609600"/>
          </a:xfrm>
          <a:prstGeom prst="rect">
            <a:avLst/>
          </a:prstGeom>
        </p:spPr>
      </p:pic>
      <p:pic>
        <p:nvPicPr>
          <p:cNvPr id="7" name="Slide 4.3">
            <a:hlinkClick r:id="" action="ppaction://media"/>
            <a:extLst>
              <a:ext uri="{FF2B5EF4-FFF2-40B4-BE49-F238E27FC236}">
                <a16:creationId xmlns:a16="http://schemas.microsoft.com/office/drawing/2014/main" id="{2F88D21B-4408-447F-94A0-2875D6F04A1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24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7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5000"/>
    </mc:Choice>
    <mc:Fallback xmlns="">
      <p:transition spd="slow" advClick="0" advTm="19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8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41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817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2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706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66184"/>
            <a:ext cx="6781800" cy="15240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chemeClr val="accent2"/>
                </a:solidFill>
                <a:latin typeface="Papyrus" pitchFamily="-106" charset="0"/>
              </a:rPr>
              <a:t>The Many Trail Symbol</a:t>
            </a:r>
            <a:endParaRPr lang="en-US" b="1" dirty="0"/>
          </a:p>
        </p:txBody>
      </p:sp>
      <p:pic>
        <p:nvPicPr>
          <p:cNvPr id="6" name="Content Placeholder 5" descr="image001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447800" y="1752600"/>
            <a:ext cx="3733800" cy="4910931"/>
          </a:xfrm>
        </p:spPr>
      </p:pic>
      <p:pic>
        <p:nvPicPr>
          <p:cNvPr id="5" name="Picture 3" descr="MinnCANNativeAmericanReportThum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8134"/>
            <a:ext cx="6858000" cy="193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6C58A343-1674-405D-9ECC-B0E1B2243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4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0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000"/>
    </mc:Choice>
    <mc:Fallback xmlns="">
      <p:transition spd="slow" advClick="0" advTm="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Delay 33"/>
          <p:cNvSpPr/>
          <p:nvPr/>
        </p:nvSpPr>
        <p:spPr>
          <a:xfrm rot="16200000">
            <a:off x="3259454" y="1097003"/>
            <a:ext cx="304801" cy="360945"/>
          </a:xfrm>
          <a:prstGeom prst="flowChartDela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6381" y="7993244"/>
            <a:ext cx="381936" cy="38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ck Arc 3"/>
          <p:cNvSpPr/>
          <p:nvPr/>
        </p:nvSpPr>
        <p:spPr>
          <a:xfrm rot="10800000">
            <a:off x="1983105" y="-319149"/>
            <a:ext cx="2817495" cy="3138549"/>
          </a:xfrm>
          <a:prstGeom prst="blockArc">
            <a:avLst>
              <a:gd name="adj1" fmla="val 10800000"/>
              <a:gd name="adj2" fmla="val 0"/>
              <a:gd name="adj3" fmla="val 1129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1905000" y="3733800"/>
            <a:ext cx="3042285" cy="2876549"/>
          </a:xfrm>
          <a:prstGeom prst="donut">
            <a:avLst>
              <a:gd name="adj" fmla="val 751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1295400" y="3339772"/>
            <a:ext cx="4200525" cy="3625849"/>
          </a:xfrm>
          <a:prstGeom prst="donut">
            <a:avLst>
              <a:gd name="adj" fmla="val 633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Minus 6"/>
          <p:cNvSpPr/>
          <p:nvPr/>
        </p:nvSpPr>
        <p:spPr>
          <a:xfrm>
            <a:off x="1476373" y="2580640"/>
            <a:ext cx="4019551" cy="1117600"/>
          </a:xfrm>
          <a:prstGeom prst="mathMinu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>
            <a:off x="914400" y="6781800"/>
            <a:ext cx="4931091" cy="914400"/>
          </a:xfrm>
          <a:prstGeom prst="mathMinu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 rot="16200000">
            <a:off x="-1185545" y="4332605"/>
            <a:ext cx="9194800" cy="85725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360508" y="829009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omic Sans MS" panose="030F0702030302020204" pitchFamily="66" charset="0"/>
              </a:rPr>
              <a:t>TRIBALCRIT THEORY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3399" y="2989130"/>
            <a:ext cx="178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Financial</a:t>
            </a:r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Aid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82831" y="2995884"/>
            <a:ext cx="1604176" cy="3847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Indigenous Nations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(S/M Community)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1524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Indigenous Students Building Tribal Nations</a:t>
            </a:r>
            <a:br>
              <a:rPr lang="en-US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through Persistence in Higher Education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09800" y="4666327"/>
            <a:ext cx="1296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Balance two</a:t>
            </a:r>
          </a:p>
          <a:p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worlds within</a:t>
            </a:r>
          </a:p>
          <a:p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Themselves</a:t>
            </a:r>
          </a:p>
          <a:p>
            <a:endParaRPr lang="en-US" sz="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• Strong </a:t>
            </a:r>
            <a:b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motivation,</a:t>
            </a:r>
          </a:p>
          <a:p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engagement, and   determination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81400" y="4700081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• Resourceful</a:t>
            </a:r>
          </a:p>
          <a:p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and Clever</a:t>
            </a:r>
          </a:p>
          <a:p>
            <a:endParaRPr lang="en-US" sz="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• Strong support</a:t>
            </a:r>
          </a:p>
          <a:p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5400" y="7120592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Family/Social</a:t>
            </a:r>
            <a:r>
              <a:rPr lang="en-US" sz="1100" dirty="0">
                <a:latin typeface="Comic Sans MS" panose="030F0702030302020204" pitchFamily="66" charset="0"/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Influence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81399" y="7110862"/>
            <a:ext cx="1585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Life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Imbalances</a:t>
            </a:r>
          </a:p>
        </p:txBody>
      </p:sp>
      <p:sp>
        <p:nvSpPr>
          <p:cNvPr id="26" name="Rectangle 25"/>
          <p:cNvSpPr/>
          <p:nvPr/>
        </p:nvSpPr>
        <p:spPr>
          <a:xfrm rot="3114920">
            <a:off x="2185674" y="1283022"/>
            <a:ext cx="1525614" cy="8750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098166"/>
              </a:avLst>
            </a:prstTxWarp>
            <a:spAutoFit/>
          </a:bodyPr>
          <a:lstStyle/>
          <a:p>
            <a:pPr algn="ctr"/>
            <a:r>
              <a:rPr lang="en-US" sz="5400" dirty="0"/>
              <a:t>Reasons for Stepping </a:t>
            </a:r>
            <a:r>
              <a:rPr lang="en-US" sz="5400" b="1" dirty="0">
                <a:solidFill>
                  <a:srgbClr val="FF0000"/>
                </a:solidFill>
              </a:rPr>
              <a:t>Out</a:t>
            </a:r>
            <a:r>
              <a:rPr lang="en-US" sz="5400" dirty="0"/>
              <a:t> or</a:t>
            </a:r>
            <a:r>
              <a:rPr lang="en-US" sz="5400" b="1" dirty="0">
                <a:solidFill>
                  <a:srgbClr val="00B050"/>
                </a:solidFill>
              </a:rPr>
              <a:t> In</a:t>
            </a:r>
          </a:p>
        </p:txBody>
      </p:sp>
      <p:sp>
        <p:nvSpPr>
          <p:cNvPr id="27" name="Rectangle 26"/>
          <p:cNvSpPr/>
          <p:nvPr/>
        </p:nvSpPr>
        <p:spPr>
          <a:xfrm rot="18182150">
            <a:off x="3102763" y="1275297"/>
            <a:ext cx="1525614" cy="8750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098166"/>
              </a:avLst>
            </a:prstTxWarp>
            <a:spAutoFit/>
          </a:bodyPr>
          <a:lstStyle/>
          <a:p>
            <a:pPr algn="ctr"/>
            <a:r>
              <a:rPr lang="en-US" sz="5400" dirty="0"/>
              <a:t>Reasons for Stepping </a:t>
            </a:r>
            <a:r>
              <a:rPr lang="en-US" sz="5400" b="1" dirty="0">
                <a:solidFill>
                  <a:srgbClr val="FF0000"/>
                </a:solidFill>
              </a:rPr>
              <a:t>Out </a:t>
            </a:r>
            <a:r>
              <a:rPr lang="en-US" sz="5400" dirty="0"/>
              <a:t>or </a:t>
            </a:r>
            <a:r>
              <a:rPr lang="en-US" sz="5400" b="1" dirty="0">
                <a:solidFill>
                  <a:srgbClr val="00B050"/>
                </a:solidFill>
              </a:rPr>
              <a:t>In</a:t>
            </a:r>
          </a:p>
        </p:txBody>
      </p:sp>
      <p:sp>
        <p:nvSpPr>
          <p:cNvPr id="28" name="Rectangle 27"/>
          <p:cNvSpPr/>
          <p:nvPr/>
        </p:nvSpPr>
        <p:spPr>
          <a:xfrm rot="3114920">
            <a:off x="2003712" y="1511622"/>
            <a:ext cx="1525614" cy="8750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098166"/>
              </a:avLst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Institutional Support</a:t>
            </a:r>
          </a:p>
        </p:txBody>
      </p:sp>
      <p:sp>
        <p:nvSpPr>
          <p:cNvPr id="29" name="Rectangle 28"/>
          <p:cNvSpPr/>
          <p:nvPr/>
        </p:nvSpPr>
        <p:spPr>
          <a:xfrm rot="18682617">
            <a:off x="3244043" y="1520304"/>
            <a:ext cx="1525614" cy="8750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098166"/>
              </a:avLst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College Readiness</a:t>
            </a:r>
          </a:p>
        </p:txBody>
      </p:sp>
      <p:sp>
        <p:nvSpPr>
          <p:cNvPr id="36" name="Rectangle 35"/>
          <p:cNvSpPr/>
          <p:nvPr/>
        </p:nvSpPr>
        <p:spPr>
          <a:xfrm rot="16367134">
            <a:off x="523960" y="4766949"/>
            <a:ext cx="2340090" cy="6557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293723"/>
              </a:avLst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Colonization</a:t>
            </a:r>
            <a:r>
              <a:rPr lang="en-US" sz="5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7" name="Rectangle 36"/>
          <p:cNvSpPr/>
          <p:nvPr/>
        </p:nvSpPr>
        <p:spPr>
          <a:xfrm rot="16627044">
            <a:off x="1498450" y="4457802"/>
            <a:ext cx="1989726" cy="14368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43791"/>
              </a:avLst>
            </a:prstTxWarp>
            <a:spAutoFit/>
          </a:bodyPr>
          <a:lstStyle/>
          <a:p>
            <a:pPr algn="ctr"/>
            <a:r>
              <a:rPr lang="en-US" sz="12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Linear</a:t>
            </a:r>
            <a:r>
              <a:rPr lang="en-US" sz="1200" dirty="0">
                <a:latin typeface="Comic Sans MS" panose="030F0702030302020204" pitchFamily="66" charset="0"/>
                <a:cs typeface="Times New Roman" panose="02020603050405020304" pitchFamily="18" charset="0"/>
              </a:rPr>
              <a:t>; </a:t>
            </a:r>
            <a:r>
              <a:rPr lang="en-US" sz="12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Focus on Self </a:t>
            </a:r>
          </a:p>
        </p:txBody>
      </p:sp>
      <p:sp>
        <p:nvSpPr>
          <p:cNvPr id="38" name="Rectangle 37"/>
          <p:cNvSpPr/>
          <p:nvPr/>
        </p:nvSpPr>
        <p:spPr>
          <a:xfrm rot="16545042">
            <a:off x="1636439" y="4563452"/>
            <a:ext cx="1989664" cy="11000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43791"/>
              </a:avLst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Predominately White Colleges </a:t>
            </a:r>
          </a:p>
        </p:txBody>
      </p:sp>
      <p:sp>
        <p:nvSpPr>
          <p:cNvPr id="39" name="Rectangle 38"/>
          <p:cNvSpPr/>
          <p:nvPr/>
        </p:nvSpPr>
        <p:spPr>
          <a:xfrm rot="5400000">
            <a:off x="3852974" y="5005546"/>
            <a:ext cx="1515718" cy="36674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43791"/>
              </a:avLst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Tribal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College</a:t>
            </a:r>
            <a:r>
              <a:rPr lang="en-US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 rot="5400000">
            <a:off x="3354846" y="4552410"/>
            <a:ext cx="2185668" cy="12143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87774"/>
              </a:avLst>
            </a:prstTxWarp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Circular; Focus on the whole (historic)</a:t>
            </a:r>
            <a:endParaRPr lang="en-US" sz="5400" dirty="0">
              <a:latin typeface="Comic Sans MS" panose="030F0702030302020204" pitchFamily="66" charset="0"/>
            </a:endParaRPr>
          </a:p>
        </p:txBody>
      </p:sp>
      <p:sp>
        <p:nvSpPr>
          <p:cNvPr id="41" name="Rectangle 40"/>
          <p:cNvSpPr/>
          <p:nvPr/>
        </p:nvSpPr>
        <p:spPr>
          <a:xfrm rot="5400000">
            <a:off x="4324876" y="4928870"/>
            <a:ext cx="1547936" cy="4649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9562"/>
              </a:avLst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Tribal Identity </a:t>
            </a:r>
          </a:p>
        </p:txBody>
      </p:sp>
      <p:cxnSp>
        <p:nvCxnSpPr>
          <p:cNvPr id="43" name="Straight Arrow Connector 42"/>
          <p:cNvCxnSpPr>
            <a:stCxn id="17" idx="1"/>
          </p:cNvCxnSpPr>
          <p:nvPr/>
        </p:nvCxnSpPr>
        <p:spPr>
          <a:xfrm flipH="1" flipV="1">
            <a:off x="1972982" y="982897"/>
            <a:ext cx="387526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82282" y="981068"/>
            <a:ext cx="38408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1356598"/>
            <a:ext cx="2267427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Not having</a:t>
            </a:r>
            <a:r>
              <a:rPr lang="en-US" sz="1200" dirty="0">
                <a:latin typeface="Comic Sans MS" panose="030F0702030302020204" pitchFamily="66" charset="0"/>
                <a:cs typeface="Times New Roman" panose="02020603050405020304" pitchFamily="18" charset="0"/>
              </a:rPr>
              <a:t>/</a:t>
            </a:r>
            <a:r>
              <a:rPr lang="en-US" sz="1200" b="1" dirty="0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having</a:t>
            </a:r>
          </a:p>
          <a:p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Indigenous knowledge </a:t>
            </a:r>
          </a:p>
          <a:p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and culture throughout the institutional environment such as; policies, resources, college programs, campus/staff presence, student services, and student organizations.</a:t>
            </a:r>
          </a:p>
        </p:txBody>
      </p:sp>
      <p:sp>
        <p:nvSpPr>
          <p:cNvPr id="46" name="Right Arrow 45"/>
          <p:cNvSpPr/>
          <p:nvPr/>
        </p:nvSpPr>
        <p:spPr>
          <a:xfrm flipH="1">
            <a:off x="110990" y="1441559"/>
            <a:ext cx="228600" cy="620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Arrow 46"/>
          <p:cNvSpPr/>
          <p:nvPr/>
        </p:nvSpPr>
        <p:spPr>
          <a:xfrm flipH="1">
            <a:off x="108360" y="1521840"/>
            <a:ext cx="228600" cy="76201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235059" y="1121216"/>
            <a:ext cx="381000" cy="2488723"/>
          </a:xfrm>
          <a:prstGeom prst="rect">
            <a:avLst/>
          </a:prstGeom>
          <a:noFill/>
        </p:spPr>
        <p:txBody>
          <a:bodyPr vert="wordArtVert" wrap="none" rtlCol="0">
            <a:normAutofit/>
          </a:bodyPr>
          <a:lstStyle/>
          <a:p>
            <a:pPr algn="ctr"/>
            <a:r>
              <a:rPr lang="en-US" sz="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Enters College</a:t>
            </a:r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200400" y="5333999"/>
            <a:ext cx="440313" cy="3160913"/>
          </a:xfrm>
          <a:prstGeom prst="rect">
            <a:avLst/>
          </a:prstGeom>
          <a:noFill/>
        </p:spPr>
        <p:txBody>
          <a:bodyPr vert="wordArtVert" wrap="square" rtlCol="0" anchor="ctr" anchorCtr="1">
            <a:normAutofit fontScale="77500" lnSpcReduction="20000"/>
          </a:bodyPr>
          <a:lstStyle/>
          <a:p>
            <a:r>
              <a:rPr lang="en-US" sz="1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Degree Completion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459" y="3331854"/>
            <a:ext cx="195309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Not having</a:t>
            </a:r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/</a:t>
            </a:r>
            <a:r>
              <a:rPr lang="en-US" sz="1100" b="1" dirty="0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having </a:t>
            </a:r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needs that are met, timely resources, and financial aid at the beginning of</a:t>
            </a:r>
          </a:p>
          <a:p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a semester.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44259" y="3215059"/>
            <a:ext cx="146105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Not having</a:t>
            </a:r>
            <a:r>
              <a:rPr lang="en-US" sz="1100" dirty="0">
                <a:latin typeface="Comic Sans MS" panose="030F0702030302020204" pitchFamily="66" charset="0"/>
              </a:rPr>
              <a:t>/</a:t>
            </a:r>
            <a:r>
              <a:rPr lang="en-US" sz="1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having</a:t>
            </a:r>
          </a:p>
          <a:p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cognitive recognition for: </a:t>
            </a:r>
            <a:r>
              <a:rPr lang="en-US" sz="11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the need to sustain and advance traditional language, culture, and history into academia</a:t>
            </a:r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; historical trauma from the boarding school experience; degrees not correlating to</a:t>
            </a:r>
          </a:p>
          <a:p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status; and feelings of ambivalence among family, community, and nation.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18710" y="1333266"/>
            <a:ext cx="197189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1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Not having</a:t>
            </a:r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/</a:t>
            </a:r>
            <a:r>
              <a:rPr lang="en-US" sz="1100" b="1" dirty="0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having</a:t>
            </a:r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1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culturally responsive teaching and curriculum</a:t>
            </a:r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academic skill building, higher expectations, and advanced placement courses throughout the high school years.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3128" y="7382090"/>
            <a:ext cx="33585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Not having</a:t>
            </a:r>
            <a:r>
              <a:rPr lang="en-US" sz="1100" dirty="0">
                <a:latin typeface="Comic Sans MS" panose="030F0702030302020204" pitchFamily="66" charset="0"/>
              </a:rPr>
              <a:t>/</a:t>
            </a:r>
            <a:r>
              <a:rPr lang="en-US" sz="1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having</a:t>
            </a:r>
            <a:r>
              <a:rPr lang="en-US" sz="11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1100" dirty="0">
                <a:latin typeface="Comic Sans MS" panose="030F0702030302020204" pitchFamily="66" charset="0"/>
              </a:rPr>
              <a:t>the understanding for: a strong innate desire and need to take care of children, </a:t>
            </a:r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elderly</a:t>
            </a:r>
            <a:r>
              <a:rPr lang="en-US" sz="1100" dirty="0">
                <a:latin typeface="Comic Sans MS" panose="030F0702030302020204" pitchFamily="66" charset="0"/>
              </a:rPr>
              <a:t> parents and/or grandparents before self; a tight and close connection to family and home which can lead to one being severely home sick when going away to attend college; and the personal value of attending and being part of traditional ceremonies and/or community happenings.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56283" y="7491099"/>
            <a:ext cx="235145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Not having</a:t>
            </a:r>
            <a:r>
              <a:rPr lang="en-US" sz="1100" dirty="0">
                <a:latin typeface="Comic Sans MS" panose="030F0702030302020204" pitchFamily="66" charset="0"/>
              </a:rPr>
              <a:t>/</a:t>
            </a:r>
            <a:r>
              <a:rPr lang="en-US" sz="1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having</a:t>
            </a:r>
          </a:p>
          <a:p>
            <a:r>
              <a:rPr lang="en-US" sz="1100" dirty="0">
                <a:latin typeface="Comic Sans MS" panose="030F0702030302020204" pitchFamily="66" charset="0"/>
              </a:rPr>
              <a:t>time management, budget/fiscal responsibility, commitment, and discipline skills, good health, and encouragement.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36458" y="4495800"/>
            <a:ext cx="13687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CHARACTERISTIC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78442" y="4481857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STRENGTHS</a:t>
            </a: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22" y="1378150"/>
            <a:ext cx="261937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2" y="3356768"/>
            <a:ext cx="261937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17" y="3266129"/>
            <a:ext cx="261937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0" y="7400275"/>
            <a:ext cx="261937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059" y="7487365"/>
            <a:ext cx="261937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id="{5AE07EC4-4D7F-498E-BA18-9D0CD88AF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1712" y="4050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8000"/>
    </mc:Choice>
    <mc:Fallback xmlns="">
      <p:transition spd="slow" advClick="0" advTm="3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8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4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indefinite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67500"/>
                            </p:stCondLst>
                            <p:childTnLst>
                              <p:par>
                                <p:cTn id="162" presetID="42" presetClass="entr" presetSubtype="0" fill="hold" grpId="0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6" presetClass="emph" presetSubtype="0" repeatCount="indefinite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86500"/>
                            </p:stCondLst>
                            <p:childTnLst>
                              <p:par>
                                <p:cTn id="185" presetID="42" presetClass="entr" presetSubtype="0" fill="hold" grpId="0" nodeType="after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3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3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6" presetClass="emph" presetSubtype="0" repeatCount="indefinite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23" grpId="0"/>
      <p:bldP spid="24" grpId="0"/>
      <p:bldP spid="28" grpId="0"/>
      <p:bldP spid="29" grpId="0" build="allAtOnce"/>
      <p:bldP spid="36" grpId="0"/>
      <p:bldP spid="37" grpId="0"/>
      <p:bldP spid="38" grpId="0"/>
      <p:bldP spid="39" grpId="0"/>
      <p:bldP spid="40" grpId="0"/>
      <p:bldP spid="41" grpId="0"/>
      <p:bldP spid="10" grpId="0"/>
      <p:bldP spid="46" grpId="0" animBg="1"/>
      <p:bldP spid="47" grpId="0" animBg="1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Implications for </a:t>
            </a:r>
            <a:b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</a:br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High School Practice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8" y="2434166"/>
            <a:ext cx="5915025" cy="62229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College Readiness</a:t>
            </a:r>
          </a:p>
          <a:p>
            <a:pPr lvl="2">
              <a:lnSpc>
                <a:spcPct val="15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expectations</a:t>
            </a:r>
          </a:p>
          <a:p>
            <a:pPr lvl="2">
              <a:lnSpc>
                <a:spcPct val="15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 placement courses</a:t>
            </a:r>
          </a:p>
          <a:p>
            <a:pPr lvl="2">
              <a:lnSpc>
                <a:spcPct val="15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Culturally Responsiveness</a:t>
            </a:r>
          </a:p>
          <a:p>
            <a:pPr lvl="3"/>
            <a:r>
              <a:rPr lang="en-US" alt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Classroom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(Environment/Teaching Practices/Curricula)</a:t>
            </a:r>
          </a:p>
          <a:p>
            <a:pPr lvl="4"/>
            <a:r>
              <a:rPr lang="en-US" alt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</a:p>
          <a:p>
            <a:pPr lvl="4"/>
            <a:r>
              <a:rPr lang="en-US" alt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Leadership</a:t>
            </a:r>
          </a:p>
          <a:p>
            <a:pPr lvl="4"/>
            <a:r>
              <a:rPr lang="en-US" alt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Respecting all backgrounds</a:t>
            </a:r>
          </a:p>
          <a:p>
            <a:pPr lvl="3"/>
            <a:r>
              <a:rPr lang="en-US" alt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Academic = Culture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en-US" dirty="0"/>
          </a:p>
        </p:txBody>
      </p:sp>
      <p:pic>
        <p:nvPicPr>
          <p:cNvPr id="5" name="Picture 3" descr="MinnCANNativeAmericanReportThum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0"/>
            <a:ext cx="685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de 5">
            <a:hlinkClick r:id="" action="ppaction://media"/>
            <a:extLst>
              <a:ext uri="{FF2B5EF4-FFF2-40B4-BE49-F238E27FC236}">
                <a16:creationId xmlns:a16="http://schemas.microsoft.com/office/drawing/2014/main" id="{CBE3322A-7377-4319-97DC-D1AB036A5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4600" y="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8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000"/>
    </mc:Choice>
    <mc:Fallback xmlns="">
      <p:transition spd="slow" advClick="0" advTm="8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7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When Students Learn This . . .</a:t>
            </a:r>
            <a:r>
              <a:rPr lang="en-US" altLang="en-US" sz="4000" dirty="0">
                <a:latin typeface="Papyrus" panose="03070502060502030205" pitchFamily="66" charset="0"/>
              </a:rPr>
              <a:t> </a:t>
            </a:r>
            <a:endParaRPr lang="en-US" dirty="0"/>
          </a:p>
        </p:txBody>
      </p:sp>
      <p:pic>
        <p:nvPicPr>
          <p:cNvPr id="6" name="Picture 3" descr="columbus discovered america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05000"/>
            <a:ext cx="3309938" cy="5257800"/>
          </a:xfrm>
        </p:spPr>
      </p:pic>
      <p:pic>
        <p:nvPicPr>
          <p:cNvPr id="7" name="Picture 4" descr="tepee ice cream co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62" y="1905000"/>
            <a:ext cx="3309937" cy="5257799"/>
          </a:xfrm>
        </p:spPr>
      </p:pic>
      <p:sp>
        <p:nvSpPr>
          <p:cNvPr id="8" name="Rectangle 7"/>
          <p:cNvSpPr/>
          <p:nvPr/>
        </p:nvSpPr>
        <p:spPr>
          <a:xfrm>
            <a:off x="76200" y="7162800"/>
            <a:ext cx="6858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>
                <a:latin typeface="+mj-lt"/>
              </a:rPr>
              <a:t>This slide is copied from Leary, JP.  (June 2010).  Act 31 in 3-D</a:t>
            </a:r>
            <a:r>
              <a:rPr lang="en-US" sz="800" dirty="0">
                <a:latin typeface="+mj-lt"/>
              </a:rPr>
              <a:t>!!!</a:t>
            </a:r>
            <a:r>
              <a:rPr lang="en-US" sz="900" dirty="0">
                <a:latin typeface="+mj-lt"/>
              </a:rPr>
              <a:t>  Considerations for Implementation and Evaluation power point presentation.</a:t>
            </a:r>
          </a:p>
        </p:txBody>
      </p:sp>
      <p:pic>
        <p:nvPicPr>
          <p:cNvPr id="10" name="Picture 3" descr="MinnCANNativeAmericanReportThum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3632"/>
            <a:ext cx="6858000" cy="175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de 6">
            <a:hlinkClick r:id="" action="ppaction://media"/>
            <a:extLst>
              <a:ext uri="{FF2B5EF4-FFF2-40B4-BE49-F238E27FC236}">
                <a16:creationId xmlns:a16="http://schemas.microsoft.com/office/drawing/2014/main" id="{981F258D-2485-4AB6-A8FF-7CEBFF555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14661" y="4098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7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Teaching the Truth . . 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2133602"/>
            <a:ext cx="3143250" cy="6781798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These land cession treaties reflect U.S. demand for:  </a:t>
            </a:r>
          </a:p>
          <a:p>
            <a:pPr lvl="1">
              <a:lnSpc>
                <a:spcPct val="200000"/>
              </a:lnSpc>
            </a:pPr>
            <a:r>
              <a:rPr lang="en-US" altLang="en-US" dirty="0"/>
              <a:t>Fertile Land (1829-1848)</a:t>
            </a:r>
          </a:p>
          <a:p>
            <a:pPr lvl="1">
              <a:lnSpc>
                <a:spcPct val="200000"/>
              </a:lnSpc>
            </a:pPr>
            <a:r>
              <a:rPr lang="en-US" altLang="en-US" dirty="0"/>
              <a:t>Lead (1829)</a:t>
            </a:r>
          </a:p>
          <a:p>
            <a:pPr lvl="1">
              <a:lnSpc>
                <a:spcPct val="200000"/>
              </a:lnSpc>
            </a:pPr>
            <a:r>
              <a:rPr lang="en-US" altLang="en-US" dirty="0"/>
              <a:t>Timber (1837)</a:t>
            </a:r>
          </a:p>
          <a:p>
            <a:pPr lvl="1">
              <a:lnSpc>
                <a:spcPct val="200000"/>
              </a:lnSpc>
            </a:pPr>
            <a:r>
              <a:rPr lang="en-US" altLang="en-US" dirty="0"/>
              <a:t>Copper (1842)</a:t>
            </a:r>
          </a:p>
        </p:txBody>
      </p:sp>
      <p:pic>
        <p:nvPicPr>
          <p:cNvPr id="7" name="Picture 4" descr="cessions m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1850" y="2254253"/>
            <a:ext cx="3409950" cy="4908546"/>
          </a:xfrm>
        </p:spPr>
      </p:pic>
      <p:sp>
        <p:nvSpPr>
          <p:cNvPr id="8" name="Rectangle 7"/>
          <p:cNvSpPr/>
          <p:nvPr/>
        </p:nvSpPr>
        <p:spPr>
          <a:xfrm>
            <a:off x="228600" y="8084403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/>
              <a:t>This slide is copied from Zoltan Grossman, a geography professor at Evergreen State U. in Washington who was one of the founders of Midwest Treaty Network and it was used in Leary, JP.  (June 2010).  Act 31 in 3-D!!!  Considerations for Implementation and Evaluation power point presentation..</a:t>
            </a:r>
          </a:p>
        </p:txBody>
      </p:sp>
      <p:pic>
        <p:nvPicPr>
          <p:cNvPr id="3" name="slide 7">
            <a:hlinkClick r:id="" action="ppaction://media"/>
            <a:extLst>
              <a:ext uri="{FF2B5EF4-FFF2-40B4-BE49-F238E27FC236}">
                <a16:creationId xmlns:a16="http://schemas.microsoft.com/office/drawing/2014/main" id="{4C31742C-7726-4B3D-808D-D1FF77120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7050" y="39010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4000"/>
    </mc:Choice>
    <mc:Fallback xmlns="">
      <p:transition spd="slow" advClick="0" advTm="1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2747</TotalTime>
  <Words>611</Words>
  <Application>Microsoft Office PowerPoint</Application>
  <PresentationFormat>On-screen Show (4:3)</PresentationFormat>
  <Paragraphs>105</Paragraphs>
  <Slides>13</Slides>
  <Notes>11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Papyrus</vt:lpstr>
      <vt:lpstr>Times New Roman</vt:lpstr>
      <vt:lpstr>Wingdings</vt:lpstr>
      <vt:lpstr>Office Theme</vt:lpstr>
      <vt:lpstr>PowerPoint Presentation</vt:lpstr>
      <vt:lpstr>Native  Higher Education  Pathways</vt:lpstr>
      <vt:lpstr>PowerPoint Presentation</vt:lpstr>
      <vt:lpstr>The Colonial Period</vt:lpstr>
      <vt:lpstr>The Many Trail Symbol</vt:lpstr>
      <vt:lpstr>PowerPoint Presentation</vt:lpstr>
      <vt:lpstr>Implications for  High School Practice</vt:lpstr>
      <vt:lpstr>When Students Learn This . . . </vt:lpstr>
      <vt:lpstr>Teaching the Truth . . .</vt:lpstr>
      <vt:lpstr>Implications for  College Practice</vt:lpstr>
      <vt:lpstr>Implications for  Indigenous Nation Building</vt:lpstr>
      <vt:lpstr>What are the next steps?</vt:lpstr>
      <vt:lpstr>Thank You!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jolene.bowman@mohican-nsn.gov</dc:creator>
  <cp:lastModifiedBy>Jolene Bowman</cp:lastModifiedBy>
  <cp:revision>195</cp:revision>
  <cp:lastPrinted>2019-03-25T22:08:20Z</cp:lastPrinted>
  <dcterms:created xsi:type="dcterms:W3CDTF">2015-08-17T13:07:15Z</dcterms:created>
  <dcterms:modified xsi:type="dcterms:W3CDTF">2019-10-02T16:50:04Z</dcterms:modified>
</cp:coreProperties>
</file>